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5ABF4B-C792-4E2E-8275-80C404BACD6F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449C0D-3823-49F5-A4C9-6B52FD6CE856}" type="slidenum">
              <a:rPr lang="sr-Latn-CS" smtClean="0"/>
              <a:pPr/>
              <a:t>‹#›</a:t>
            </a:fld>
            <a:endParaRPr lang="sr-Latn-C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7200" dirty="0" smtClean="0"/>
              <a:t>Прва бразда</a:t>
            </a:r>
            <a:endParaRPr lang="sr-Latn-C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CS" sz="5400" dirty="0" smtClean="0"/>
              <a:t> </a:t>
            </a:r>
            <a:r>
              <a:rPr lang="sr-Cyrl-CS" sz="4400" dirty="0" smtClean="0"/>
              <a:t>Милован </a:t>
            </a:r>
            <a:r>
              <a:rPr lang="sr-Cyrl-CS" sz="4400" dirty="0" smtClean="0"/>
              <a:t>Глишић</a:t>
            </a:r>
          </a:p>
          <a:p>
            <a:pPr algn="ctr"/>
            <a:r>
              <a:rPr lang="sr-Cyrl-CS" sz="4400" dirty="0" smtClean="0"/>
              <a:t>(групни рад)</a:t>
            </a:r>
            <a:endParaRPr lang="sr-Latn-C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C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340768"/>
            <a:ext cx="7772400" cy="2873608"/>
          </a:xfrm>
        </p:spPr>
        <p:txBody>
          <a:bodyPr>
            <a:normAutofit fontScale="25000" lnSpcReduction="20000"/>
          </a:bodyPr>
          <a:lstStyle/>
          <a:p>
            <a:r>
              <a:rPr lang="sr-Cyrl-CS" dirty="0" smtClean="0"/>
              <a:t>- </a:t>
            </a:r>
            <a:endParaRPr lang="sr-Latn-CS" dirty="0" smtClean="0"/>
          </a:p>
          <a:p>
            <a:pPr algn="ctr"/>
            <a:r>
              <a:rPr lang="sr-Latn-CS" sz="1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sr-Cyrl-CS" sz="1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</a:p>
          <a:p>
            <a:pPr algn="ctr"/>
            <a:endParaRPr lang="sr-Latn-CS" sz="11200" dirty="0" smtClean="0">
              <a:solidFill>
                <a:srgbClr val="FF0000"/>
              </a:solidFill>
            </a:endParaRPr>
          </a:p>
          <a:p>
            <a:r>
              <a:rPr lang="sr-Cyrl-CS" sz="11200" dirty="0" smtClean="0"/>
              <a:t>Где </a:t>
            </a:r>
            <a:r>
              <a:rPr lang="sr-Cyrl-CS" sz="11200" dirty="0" smtClean="0"/>
              <a:t>се налази кућа удовице Мионе и како изгледа? –С ким у тој кући живи Миона? –Ко </a:t>
            </a:r>
            <a:endParaRPr lang="sr-Latn-CS" sz="11200" dirty="0" smtClean="0"/>
          </a:p>
          <a:p>
            <a:r>
              <a:rPr lang="sr-Cyrl-CS" sz="11200" dirty="0" smtClean="0"/>
              <a:t>је био Мионин Муж? –Да ли је случај Мионине породице усамљен? –По чему се </a:t>
            </a:r>
            <a:r>
              <a:rPr lang="sr-Cyrl-CS" sz="11200" dirty="0" smtClean="0"/>
              <a:t>Миона разликује </a:t>
            </a:r>
            <a:r>
              <a:rPr lang="sr-Cyrl-CS" sz="11200" dirty="0" smtClean="0"/>
              <a:t>од других удовица? </a:t>
            </a:r>
            <a:r>
              <a:rPr lang="sr-Cyrl-CS" sz="11200" dirty="0" smtClean="0"/>
              <a:t>- Прокоментариши </a:t>
            </a:r>
            <a:r>
              <a:rPr lang="sr-Cyrl-CS" sz="11200" dirty="0" smtClean="0"/>
              <a:t>однос Сибинове родбине према Миони и њеној деци. –Зашто Миона не прихвата Јеленков позив да се пресели у његову кућу? – Образложи Мионине одговоре.</a:t>
            </a:r>
            <a:endParaRPr lang="sr-Latn-CS" sz="11200" dirty="0" smtClean="0"/>
          </a:p>
          <a:p>
            <a:r>
              <a:rPr lang="sr-Cyrl-CS" sz="11200" dirty="0" smtClean="0"/>
              <a:t> </a:t>
            </a:r>
            <a:endParaRPr lang="sr-Latn-CS" sz="11200" dirty="0" smtClean="0"/>
          </a:p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C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628800"/>
            <a:ext cx="7772400" cy="2585576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sr-Cyrl-CS" sz="1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група</a:t>
            </a:r>
          </a:p>
          <a:p>
            <a:endParaRPr lang="sr-Cyrl-CS" sz="11200" dirty="0" smtClean="0"/>
          </a:p>
          <a:p>
            <a:r>
              <a:rPr lang="sr-Cyrl-CS" sz="11200" dirty="0" smtClean="0"/>
              <a:t>Да </a:t>
            </a:r>
            <a:r>
              <a:rPr lang="sr-Cyrl-CS" sz="11200" dirty="0" smtClean="0"/>
              <a:t>ли су се односи у Миониној породици након десетак година од Сибинове смрти </a:t>
            </a:r>
            <a:endParaRPr lang="sr-Latn-CS" sz="11200" dirty="0" smtClean="0"/>
          </a:p>
          <a:p>
            <a:r>
              <a:rPr lang="sr-Cyrl-CS" sz="11200" dirty="0" smtClean="0"/>
              <a:t>нешто променили? –Како Миона води рачуна о деци? –Како становници Велике Врбице </a:t>
            </a:r>
            <a:endParaRPr lang="sr-Latn-CS" sz="11200" dirty="0" smtClean="0"/>
          </a:p>
          <a:p>
            <a:r>
              <a:rPr lang="sr-Cyrl-CS" sz="11200" dirty="0" smtClean="0"/>
              <a:t>доживљавају Мионино жртвовање за породицу? –Шта јој замерају? –</a:t>
            </a:r>
            <a:r>
              <a:rPr lang="sr-Cyrl-CS" sz="11200" dirty="0" smtClean="0"/>
              <a:t>Пажљиво прочитај  </a:t>
            </a:r>
            <a:r>
              <a:rPr lang="sr-Cyrl-CS" sz="11200" dirty="0" smtClean="0"/>
              <a:t>Јеленков и Мионин дијалог и детаљно га прокоментариши. –Објасни реченицу </a:t>
            </a:r>
            <a:r>
              <a:rPr lang="sr-Cyrl-CS" sz="11200" dirty="0" smtClean="0"/>
              <a:t>:„</a:t>
            </a:r>
            <a:r>
              <a:rPr lang="sr-Cyrl-CS" sz="11200" dirty="0" smtClean="0"/>
              <a:t>Нећу ја да ми деца остану слепа код очију“ и исказ „муж -  жена“. </a:t>
            </a:r>
            <a:endParaRPr lang="sr-Latn-CS" sz="11200" dirty="0" smtClean="0"/>
          </a:p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539552" y="2420888"/>
            <a:ext cx="7772400" cy="264000"/>
          </a:xfrm>
        </p:spPr>
        <p:txBody>
          <a:bodyPr/>
          <a:lstStyle/>
          <a:p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196752"/>
            <a:ext cx="7772400" cy="3017624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sr-Cyrl-CS" sz="1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група</a:t>
            </a:r>
          </a:p>
          <a:p>
            <a:endParaRPr lang="sr-Cyrl-CS" sz="11200" dirty="0" smtClean="0"/>
          </a:p>
          <a:p>
            <a:r>
              <a:rPr lang="sr-Cyrl-CS" sz="11200" dirty="0" smtClean="0"/>
              <a:t>Протумачи </a:t>
            </a:r>
            <a:r>
              <a:rPr lang="sr-Cyrl-CS" sz="11200" dirty="0" smtClean="0"/>
              <a:t>опис пролећа у контексту приповетке. –Због чега је Миона боравила у </a:t>
            </a:r>
            <a:endParaRPr lang="sr-Latn-CS" sz="11200" dirty="0" smtClean="0"/>
          </a:p>
          <a:p>
            <a:r>
              <a:rPr lang="sr-Cyrl-CS" sz="11200" dirty="0" smtClean="0"/>
              <a:t>чаршији? –Пажљиво прочитај Мионин и Душанкин дијалог и детаљно га </a:t>
            </a:r>
            <a:endParaRPr lang="sr-Latn-CS" sz="11200" dirty="0" smtClean="0"/>
          </a:p>
          <a:p>
            <a:r>
              <a:rPr lang="sr-Cyrl-CS" sz="11200" dirty="0" smtClean="0"/>
              <a:t>прокоментариши. –О чему разговарају Миона и Душанка? –Каквим тоном се обраћају </a:t>
            </a:r>
            <a:endParaRPr lang="sr-Latn-CS" sz="11200" dirty="0" smtClean="0"/>
          </a:p>
          <a:p>
            <a:r>
              <a:rPr lang="sr-Cyrl-CS" sz="11200" dirty="0" smtClean="0"/>
              <a:t>једна другој? –Због чега Душанка покушава да буде тајанствена? –Како </a:t>
            </a:r>
            <a:r>
              <a:rPr lang="sr-Cyrl-CS" sz="11200" dirty="0" smtClean="0"/>
              <a:t>објашњаваш Душанкину </a:t>
            </a:r>
            <a:r>
              <a:rPr lang="sr-Cyrl-CS" sz="11200" dirty="0" smtClean="0"/>
              <a:t>збуњеност?  </a:t>
            </a:r>
            <a:endParaRPr lang="sr-Latn-CS" sz="11200" dirty="0" smtClean="0"/>
          </a:p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60648"/>
            <a:ext cx="7772400" cy="3953728"/>
          </a:xfrm>
        </p:spPr>
        <p:txBody>
          <a:bodyPr>
            <a:noAutofit/>
          </a:bodyPr>
          <a:lstStyle/>
          <a:p>
            <a:pPr algn="ctr"/>
            <a:r>
              <a:rPr lang="sr-Cyrl-C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група</a:t>
            </a:r>
          </a:p>
          <a:p>
            <a:endParaRPr lang="sr-Cyrl-CS" sz="2400" dirty="0" smtClean="0"/>
          </a:p>
          <a:p>
            <a:r>
              <a:rPr lang="sr-Cyrl-CS" sz="2400" dirty="0" smtClean="0"/>
              <a:t>Образложи </a:t>
            </a:r>
            <a:r>
              <a:rPr lang="sr-Cyrl-CS" sz="2400" dirty="0" smtClean="0"/>
              <a:t>Мионин и Огњанов сусрет на њиви иза лаза. –Како се Миона обраћа Огњану? </a:t>
            </a:r>
            <a:endParaRPr lang="sr-Latn-CS" sz="2400" dirty="0" smtClean="0"/>
          </a:p>
          <a:p>
            <a:r>
              <a:rPr lang="sr-Cyrl-CS" sz="2400" dirty="0" smtClean="0"/>
              <a:t>– Објасни синтагме „мој маторац“, „домаћине мој“, „красна браздица“, „маторка моја“. –</a:t>
            </a:r>
            <a:endParaRPr lang="sr-Latn-CS" sz="2400" dirty="0" smtClean="0"/>
          </a:p>
          <a:p>
            <a:r>
              <a:rPr lang="sr-Cyrl-CS" sz="2400" dirty="0" smtClean="0"/>
              <a:t>Са каквим осећањем Миона сервира Огњану ручак? –Пожљиво прочитај Огњанов и </a:t>
            </a:r>
            <a:endParaRPr lang="sr-Latn-CS" sz="2400" dirty="0" smtClean="0"/>
          </a:p>
          <a:p>
            <a:r>
              <a:rPr lang="sr-Cyrl-CS" sz="2400" dirty="0" smtClean="0"/>
              <a:t>Мионин дијалог и прокоментариши га. –Зашто су Миони грунуле сузе из очију? –Шта </a:t>
            </a:r>
            <a:r>
              <a:rPr lang="sr-Cyrl-CS" sz="2400" dirty="0" smtClean="0"/>
              <a:t>Миона </a:t>
            </a:r>
            <a:r>
              <a:rPr lang="sr-Cyrl-CS" sz="2400" dirty="0" smtClean="0"/>
              <a:t>очекује од новог рода пшенице? –У коју сврху намерава да употреби брашно </a:t>
            </a:r>
            <a:r>
              <a:rPr lang="sr-Cyrl-CS" sz="2400" dirty="0" smtClean="0"/>
              <a:t>баш </a:t>
            </a:r>
            <a:r>
              <a:rPr lang="sr-Cyrl-CS" sz="2400" dirty="0" smtClean="0"/>
              <a:t>од те пшенице и зашто? -Како тумачиш Мионину реченицу </a:t>
            </a:r>
            <a:r>
              <a:rPr lang="sr-Cyrl-CS" sz="2400" dirty="0" smtClean="0"/>
              <a:t>:„</a:t>
            </a:r>
            <a:r>
              <a:rPr lang="sr-Cyrl-CS" sz="2400" dirty="0" smtClean="0"/>
              <a:t>Та овакве земље нема у </a:t>
            </a:r>
            <a:r>
              <a:rPr lang="sr-Cyrl-CS" sz="2400" dirty="0" smtClean="0"/>
              <a:t>Морави</a:t>
            </a:r>
            <a:r>
              <a:rPr lang="sr-Cyrl-CS" sz="2400" dirty="0" smtClean="0"/>
              <a:t>“? </a:t>
            </a:r>
            <a:endParaRPr lang="sr-Latn-CS" sz="2400" dirty="0" smtClean="0"/>
          </a:p>
          <a:p>
            <a:endParaRPr lang="sr-Latn-C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692696"/>
            <a:ext cx="7772400" cy="489654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sr-Cyrl-C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група</a:t>
            </a:r>
          </a:p>
          <a:p>
            <a:endParaRPr lang="sr-Cyrl-CS" sz="4000" dirty="0" smtClean="0"/>
          </a:p>
          <a:p>
            <a:r>
              <a:rPr lang="sr-Cyrl-CS" sz="4000" dirty="0" smtClean="0"/>
              <a:t>Како </a:t>
            </a:r>
            <a:r>
              <a:rPr lang="sr-Cyrl-CS" sz="4000" dirty="0" smtClean="0"/>
              <a:t>Огњан после ручка започиње орање? –Због чега Миона „не смеде“ да помогне Огњану? –Како објашњаваш Мионино стално освртање на Огњаново орање? –Због чега се  у Миони мешају осећања туге и радости? –Пажљиво прочитај Мионин монолог,која реченица најбоље одражава Мионин оптимизам и због чега? –Како Душанка доживљава мајчин повратак у кућу са њиве иза лаза? –Покушај објаснити шта је то Миону одржало усправном на путу од самохране мајке до жене која „певуши неку веселу песмицу“. –Да ли и након ових последњих ратова има сличних породица као што је Мионина?  </a:t>
            </a:r>
            <a:endParaRPr lang="sr-Latn-CS" sz="4000" dirty="0" smtClean="0"/>
          </a:p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/>
              <a:t>Тема: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sr-Cyrl-CS" sz="3200" dirty="0" smtClean="0"/>
              <a:t>Живот самохране мајке на селу и њена пожртвованост у борби за опстанак породице и очување огњишта.</a:t>
            </a:r>
            <a:endParaRPr lang="sr-Latn-C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060848"/>
            <a:ext cx="7772400" cy="2520280"/>
          </a:xfrm>
        </p:spPr>
        <p:txBody>
          <a:bodyPr/>
          <a:lstStyle/>
          <a:p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>Миона – храбра, пожртвована, вредна, одлучна, муж – жена...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Latn-CS" sz="5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Поруке текста:</a:t>
            </a:r>
            <a:endParaRPr lang="sr-Latn-C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24461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sr-Cyrl-CS" sz="3600" dirty="0" smtClean="0"/>
              <a:t>Огромна је љубав мајке према својој деци.</a:t>
            </a:r>
          </a:p>
          <a:p>
            <a:pPr>
              <a:buFontTx/>
              <a:buChar char="-"/>
            </a:pPr>
            <a:r>
              <a:rPr lang="sr-Cyrl-CS" sz="3600" smtClean="0"/>
              <a:t> Слогом, љубављу и заједничким радом могу се савладати сви проблеми.</a:t>
            </a:r>
            <a:endParaRPr lang="sr-Cyrl-CS" sz="3600" dirty="0" smtClean="0"/>
          </a:p>
          <a:p>
            <a:pPr>
              <a:buFontTx/>
              <a:buChar char="-"/>
            </a:pPr>
            <a:endParaRPr lang="sr-Latn-C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</TotalTime>
  <Words>485</Words>
  <Application>Microsoft Office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Прва бразда</vt:lpstr>
      <vt:lpstr>Slide 2</vt:lpstr>
      <vt:lpstr>Slide 3</vt:lpstr>
      <vt:lpstr>Slide 4</vt:lpstr>
      <vt:lpstr>Slide 5</vt:lpstr>
      <vt:lpstr>Slide 6</vt:lpstr>
      <vt:lpstr>Тема:</vt:lpstr>
      <vt:lpstr>  Миона – храбра, пожртвована, вредна, одлучна, муж – жена...</vt:lpstr>
      <vt:lpstr>Поруке текста: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Прва бразда</dc:title>
  <dc:creator>Miki</dc:creator>
  <cp:lastModifiedBy>Miki</cp:lastModifiedBy>
  <cp:revision>12</cp:revision>
  <dcterms:created xsi:type="dcterms:W3CDTF">2014-04-06T20:51:11Z</dcterms:created>
  <dcterms:modified xsi:type="dcterms:W3CDTF">2015-01-21T19:00:07Z</dcterms:modified>
</cp:coreProperties>
</file>